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70" r:id="rId5"/>
    <p:sldMasterId id="2147483671" r:id="rId6"/>
    <p:sldMasterId id="2147483672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</p:sldIdLst>
  <p:sldSz cy="5143500" cx="9144000"/>
  <p:notesSz cx="6858000" cy="93138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55DC389-C237-4C0A-8500-50833EA97687}">
  <a:tblStyle styleId="{555DC389-C237-4C0A-8500-50833EA9768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28" Type="http://schemas.openxmlformats.org/officeDocument/2006/relationships/slide" Target="slides/slide20.xml"/><Relationship Id="rId27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7" Type="http://schemas.openxmlformats.org/officeDocument/2006/relationships/slideMaster" Target="slideMasters/slideMaster3.xml"/><Relationship Id="rId8" Type="http://schemas.openxmlformats.org/officeDocument/2006/relationships/notesMaster" Target="notesMasters/notesMaster1.xml"/><Relationship Id="rId31" Type="http://schemas.openxmlformats.org/officeDocument/2006/relationships/slide" Target="slides/slide23.xml"/><Relationship Id="rId30" Type="http://schemas.openxmlformats.org/officeDocument/2006/relationships/slide" Target="slides/slide22.xml"/><Relationship Id="rId11" Type="http://schemas.openxmlformats.org/officeDocument/2006/relationships/slide" Target="slides/slide3.xml"/><Relationship Id="rId33" Type="http://schemas.openxmlformats.org/officeDocument/2006/relationships/slide" Target="slides/slide25.xml"/><Relationship Id="rId10" Type="http://schemas.openxmlformats.org/officeDocument/2006/relationships/slide" Target="slides/slide2.xml"/><Relationship Id="rId32" Type="http://schemas.openxmlformats.org/officeDocument/2006/relationships/slide" Target="slides/slide24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34" Type="http://schemas.openxmlformats.org/officeDocument/2006/relationships/slide" Target="slides/slide26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27025" y="700088"/>
            <a:ext cx="6203950" cy="34909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46554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7f30ac7daf_0_69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g27f30ac7daf_0_69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c56d25d1ad_0_42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4" name="Google Shape;204;g1c56d25d1ad_0_42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c56d25d1ad_0_68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2" name="Google Shape;212;g1c56d25d1ad_0_68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c56d25d1ad_0_75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0" name="Google Shape;220;g1c56d25d1ad_0_75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e9c66f660e_0_536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8" name="Google Shape;228;g1e9c66f660e_0_536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c56d25d1ad_0_99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6" name="Google Shape;236;g1c56d25d1ad_0_99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c56d25d1ad_0_12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4" name="Google Shape;244;g1c56d25d1ad_0_12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c56d25d1ad_0_128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3" name="Google Shape;253;g1c56d25d1ad_0_128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c56d25d1ad_0_141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0" name="Google Shape;260;g1c56d25d1ad_0_141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c56d25d1ad_0_149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9" name="Google Shape;269;g1c56d25d1ad_0_149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c56d25d1ad_0_155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6" name="Google Shape;276;g1c56d25d1ad_0_155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/>
          <p:nvPr>
            <p:ph idx="2" type="sldImg"/>
          </p:nvPr>
        </p:nvSpPr>
        <p:spPr>
          <a:xfrm>
            <a:off x="327025" y="700088"/>
            <a:ext cx="6203950" cy="34909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7" name="Google Shape;137;p1:notes"/>
          <p:cNvSpPr txBox="1"/>
          <p:nvPr>
            <p:ph idx="1" type="body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8" name="Google Shape;138;p1:notes"/>
          <p:cNvSpPr txBox="1"/>
          <p:nvPr>
            <p:ph idx="12" type="sldNum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c56d25d1ad_0_162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4" name="Google Shape;284;g1c56d25d1ad_0_162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c56d25d1ad_0_168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1" name="Google Shape;291;g1c56d25d1ad_0_168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c56d25d1ad_0_174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8" name="Google Shape;298;g1c56d25d1ad_0_174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1c56d25d1ad_0_181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6" name="Google Shape;306;g1c56d25d1ad_0_181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c56d25d1ad_0_187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3" name="Google Shape;313;g1c56d25d1ad_0_187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c56d25d1ad_0_193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0" name="Google Shape;320;g1c56d25d1ad_0_193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c3eb789892_0_1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8" name="Google Shape;328;g1c3eb789892_0_1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9" name="Google Shape;329;g1c3eb789892_0_1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7f30ac7daf_0_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7f30ac7daf_0_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27f30ac7daf_0_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7d6690eb12_0_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7d6690eb12_0_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27d6690eb12_0_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c56d25d1ad_0_330:notes"/>
          <p:cNvSpPr/>
          <p:nvPr>
            <p:ph idx="2" type="sldImg"/>
          </p:nvPr>
        </p:nvSpPr>
        <p:spPr>
          <a:xfrm>
            <a:off x="327025" y="700088"/>
            <a:ext cx="6204000" cy="349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2" name="Google Shape;172;g1c56d25d1ad_0_330:notes"/>
          <p:cNvSpPr txBox="1"/>
          <p:nvPr>
            <p:ph idx="1" type="body"/>
          </p:nvPr>
        </p:nvSpPr>
        <p:spPr>
          <a:xfrm>
            <a:off x="685800" y="4424085"/>
            <a:ext cx="5486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b="1" lang="en-US"/>
              <a:t>this is really still </a:t>
            </a:r>
            <a:r>
              <a:rPr b="1" lang="en-US"/>
              <a:t>section</a:t>
            </a:r>
            <a:r>
              <a:rPr b="1" lang="en-US"/>
              <a:t> 1</a:t>
            </a:r>
            <a:endParaRPr/>
          </a:p>
        </p:txBody>
      </p:sp>
      <p:sp>
        <p:nvSpPr>
          <p:cNvPr id="173" name="Google Shape;173;g1c56d25d1ad_0_330:notes"/>
          <p:cNvSpPr txBox="1"/>
          <p:nvPr>
            <p:ph idx="12" type="sldNum"/>
          </p:nvPr>
        </p:nvSpPr>
        <p:spPr>
          <a:xfrm>
            <a:off x="3884613" y="8846554"/>
            <a:ext cx="29718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e9c66f660e_0_528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9" name="Google Shape;179;g1e9c66f660e_0_528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e9c66f660e_0_512:notes"/>
          <p:cNvSpPr txBox="1"/>
          <p:nvPr/>
        </p:nvSpPr>
        <p:spPr>
          <a:xfrm>
            <a:off x="3885902" y="8848773"/>
            <a:ext cx="29721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825" lIns="91650" spcFirstLastPara="1" rIns="91650" wrap="square" tIns="458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1e9c66f660e_0_512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g1e9c66f660e_0_512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50" spcFirstLastPara="1" rIns="91650" wrap="square" tIns="4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c56d25d1ad_0_35:notes"/>
          <p:cNvSpPr txBox="1"/>
          <p:nvPr>
            <p:ph idx="1" type="body"/>
          </p:nvPr>
        </p:nvSpPr>
        <p:spPr>
          <a:xfrm>
            <a:off x="913805" y="4424386"/>
            <a:ext cx="50304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6700" lIns="86700" spcFirstLastPara="1" rIns="86700" wrap="square" tIns="86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6" name="Google Shape;196;g1c56d25d1ad_0_35:notes"/>
          <p:cNvSpPr/>
          <p:nvPr>
            <p:ph idx="2" type="sldImg"/>
          </p:nvPr>
        </p:nvSpPr>
        <p:spPr>
          <a:xfrm>
            <a:off x="428625" y="699155"/>
            <a:ext cx="6000900" cy="3492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  <a:defRPr b="1" sz="4000" cap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457200" y="7774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457200" y="1771650"/>
            <a:ext cx="82296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457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4648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420688" y="641510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575050" y="920884"/>
            <a:ext cx="5111700" cy="40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»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7" name="Google Shape;67;p15"/>
          <p:cNvSpPr txBox="1"/>
          <p:nvPr>
            <p:ph idx="2" type="body"/>
          </p:nvPr>
        </p:nvSpPr>
        <p:spPr>
          <a:xfrm>
            <a:off x="420688" y="1601629"/>
            <a:ext cx="3008400" cy="31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1792288" y="3829050"/>
            <a:ext cx="5486400" cy="4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/>
          <p:nvPr>
            <p:ph idx="2" type="pic"/>
          </p:nvPr>
        </p:nvSpPr>
        <p:spPr>
          <a:xfrm>
            <a:off x="1792288" y="68580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1792288" y="4254817"/>
            <a:ext cx="5486400" cy="6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  <a:defRPr b="1" sz="4000" cap="none"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/>
          <p:nvPr>
            <p:ph type="title"/>
          </p:nvPr>
        </p:nvSpPr>
        <p:spPr>
          <a:xfrm>
            <a:off x="457200" y="419301"/>
            <a:ext cx="82296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36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" type="body"/>
          </p:nvPr>
        </p:nvSpPr>
        <p:spPr>
          <a:xfrm>
            <a:off x="457200" y="1128300"/>
            <a:ext cx="8229600" cy="35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idx="10" type="dt"/>
          </p:nvPr>
        </p:nvSpPr>
        <p:spPr>
          <a:xfrm>
            <a:off x="381000" y="4686300"/>
            <a:ext cx="22098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20"/>
          <p:cNvSpPr txBox="1"/>
          <p:nvPr>
            <p:ph idx="11" type="ftr"/>
          </p:nvPr>
        </p:nvSpPr>
        <p:spPr>
          <a:xfrm>
            <a:off x="2743200" y="4686300"/>
            <a:ext cx="3657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20"/>
          <p:cNvSpPr txBox="1"/>
          <p:nvPr>
            <p:ph idx="12" type="sldNum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1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1" type="body"/>
          </p:nvPr>
        </p:nvSpPr>
        <p:spPr>
          <a:xfrm>
            <a:off x="457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94" name="Google Shape;94;p22"/>
          <p:cNvSpPr txBox="1"/>
          <p:nvPr>
            <p:ph idx="2" type="body"/>
          </p:nvPr>
        </p:nvSpPr>
        <p:spPr>
          <a:xfrm>
            <a:off x="4648200" y="1749028"/>
            <a:ext cx="40386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95" name="Google Shape;95;p2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463951"/>
            <a:ext cx="8229600" cy="6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159575"/>
            <a:ext cx="8229600" cy="35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type="title"/>
          </p:nvPr>
        </p:nvSpPr>
        <p:spPr>
          <a:xfrm>
            <a:off x="420688" y="641510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" type="body"/>
          </p:nvPr>
        </p:nvSpPr>
        <p:spPr>
          <a:xfrm>
            <a:off x="3575050" y="920884"/>
            <a:ext cx="5111700" cy="40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»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9" name="Google Shape;99;p23"/>
          <p:cNvSpPr txBox="1"/>
          <p:nvPr>
            <p:ph idx="2" type="body"/>
          </p:nvPr>
        </p:nvSpPr>
        <p:spPr>
          <a:xfrm>
            <a:off x="420688" y="1601629"/>
            <a:ext cx="3008400" cy="31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2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/>
          <p:nvPr>
            <p:ph type="title"/>
          </p:nvPr>
        </p:nvSpPr>
        <p:spPr>
          <a:xfrm>
            <a:off x="1792288" y="3829050"/>
            <a:ext cx="5486400" cy="4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4"/>
          <p:cNvSpPr/>
          <p:nvPr>
            <p:ph idx="2" type="pic"/>
          </p:nvPr>
        </p:nvSpPr>
        <p:spPr>
          <a:xfrm>
            <a:off x="1792288" y="68580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24"/>
          <p:cNvSpPr txBox="1"/>
          <p:nvPr>
            <p:ph idx="1" type="body"/>
          </p:nvPr>
        </p:nvSpPr>
        <p:spPr>
          <a:xfrm>
            <a:off x="1792288" y="4254817"/>
            <a:ext cx="5486400" cy="6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5" name="Google Shape;105;p2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/>
          <p:nvPr>
            <p:ph type="title"/>
          </p:nvPr>
        </p:nvSpPr>
        <p:spPr>
          <a:xfrm>
            <a:off x="685800" y="0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5"/>
          <p:cNvSpPr txBox="1"/>
          <p:nvPr>
            <p:ph idx="10" type="dt"/>
          </p:nvPr>
        </p:nvSpPr>
        <p:spPr>
          <a:xfrm>
            <a:off x="381000" y="4686300"/>
            <a:ext cx="22098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25"/>
          <p:cNvSpPr txBox="1"/>
          <p:nvPr>
            <p:ph idx="11" type="ftr"/>
          </p:nvPr>
        </p:nvSpPr>
        <p:spPr>
          <a:xfrm>
            <a:off x="2743200" y="4686300"/>
            <a:ext cx="3657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25"/>
          <p:cNvSpPr txBox="1"/>
          <p:nvPr>
            <p:ph idx="12" type="sldNum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idx="10" type="dt"/>
          </p:nvPr>
        </p:nvSpPr>
        <p:spPr>
          <a:xfrm>
            <a:off x="381000" y="4686300"/>
            <a:ext cx="22098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2743200" y="4686300"/>
            <a:ext cx="3657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79975" y="454050"/>
            <a:ext cx="8229600" cy="48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457200" y="1749028"/>
            <a:ext cx="4038600" cy="31087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1" name="Google Shape;31;p6"/>
          <p:cNvSpPr txBox="1"/>
          <p:nvPr>
            <p:ph idx="2" type="body"/>
          </p:nvPr>
        </p:nvSpPr>
        <p:spPr>
          <a:xfrm>
            <a:off x="4648200" y="1749028"/>
            <a:ext cx="4038600" cy="31087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F3F3F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20688" y="641510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575050" y="920884"/>
            <a:ext cx="5111750" cy="40511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20688" y="1601629"/>
            <a:ext cx="3008313" cy="31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1792288" y="3829050"/>
            <a:ext cx="5486400" cy="4257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8"/>
          <p:cNvSpPr/>
          <p:nvPr>
            <p:ph idx="2" type="pic"/>
          </p:nvPr>
        </p:nvSpPr>
        <p:spPr>
          <a:xfrm>
            <a:off x="1792288" y="68580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1792288" y="4254817"/>
            <a:ext cx="5486400" cy="60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type="title"/>
          </p:nvPr>
        </p:nvSpPr>
        <p:spPr>
          <a:xfrm>
            <a:off x="685800" y="415200"/>
            <a:ext cx="7772400" cy="64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0" type="dt"/>
          </p:nvPr>
        </p:nvSpPr>
        <p:spPr>
          <a:xfrm>
            <a:off x="381000" y="4686300"/>
            <a:ext cx="22098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11" type="ftr"/>
          </p:nvPr>
        </p:nvSpPr>
        <p:spPr>
          <a:xfrm>
            <a:off x="2743200" y="4686300"/>
            <a:ext cx="3657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3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Arial"/>
              <a:buNone/>
              <a:defRPr b="1" sz="4000" cap="none"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79975" y="454050"/>
            <a:ext cx="8229600" cy="48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104001"/>
            <a:ext cx="8229600" cy="34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457200" y="1679972"/>
            <a:ext cx="82296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457200" y="6858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457200" y="1679972"/>
            <a:ext cx="82296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Relationship Id="rId4" Type="http://schemas.openxmlformats.org/officeDocument/2006/relationships/image" Target="../media/image1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6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6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6"/>
          <p:cNvSpPr/>
          <p:nvPr/>
        </p:nvSpPr>
        <p:spPr>
          <a:xfrm>
            <a:off x="2465800" y="895925"/>
            <a:ext cx="1242600" cy="1167000"/>
          </a:xfrm>
          <a:prstGeom prst="ellipse">
            <a:avLst/>
          </a:prstGeom>
          <a:solidFill>
            <a:srgbClr val="BF5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6"/>
          <p:cNvSpPr/>
          <p:nvPr/>
        </p:nvSpPr>
        <p:spPr>
          <a:xfrm>
            <a:off x="2678613" y="3279400"/>
            <a:ext cx="737100" cy="653400"/>
          </a:xfrm>
          <a:prstGeom prst="ellipse">
            <a:avLst/>
          </a:prstGeom>
          <a:solidFill>
            <a:srgbClr val="BF5700">
              <a:alpha val="35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6"/>
          <p:cNvSpPr/>
          <p:nvPr/>
        </p:nvSpPr>
        <p:spPr>
          <a:xfrm>
            <a:off x="4005950" y="3932800"/>
            <a:ext cx="737100" cy="653400"/>
          </a:xfrm>
          <a:prstGeom prst="ellipse">
            <a:avLst/>
          </a:prstGeom>
          <a:solidFill>
            <a:srgbClr val="BF5700">
              <a:alpha val="55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6"/>
          <p:cNvSpPr/>
          <p:nvPr/>
        </p:nvSpPr>
        <p:spPr>
          <a:xfrm>
            <a:off x="115250" y="1217300"/>
            <a:ext cx="737100" cy="653400"/>
          </a:xfrm>
          <a:prstGeom prst="ellipse">
            <a:avLst/>
          </a:prstGeom>
          <a:solidFill>
            <a:srgbClr val="BF5700">
              <a:alpha val="96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6"/>
          <p:cNvSpPr/>
          <p:nvPr/>
        </p:nvSpPr>
        <p:spPr>
          <a:xfrm>
            <a:off x="2073488" y="2413450"/>
            <a:ext cx="737100" cy="653400"/>
          </a:xfrm>
          <a:prstGeom prst="ellipse">
            <a:avLst/>
          </a:prstGeom>
          <a:solidFill>
            <a:srgbClr val="BF5700">
              <a:alpha val="98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6"/>
          <p:cNvSpPr/>
          <p:nvPr/>
        </p:nvSpPr>
        <p:spPr>
          <a:xfrm>
            <a:off x="571400" y="2413450"/>
            <a:ext cx="1141800" cy="1087800"/>
          </a:xfrm>
          <a:prstGeom prst="ellipse">
            <a:avLst/>
          </a:prstGeom>
          <a:solidFill>
            <a:srgbClr val="BF5700">
              <a:alpha val="301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6"/>
          <p:cNvSpPr/>
          <p:nvPr/>
        </p:nvSpPr>
        <p:spPr>
          <a:xfrm>
            <a:off x="2971300" y="3698025"/>
            <a:ext cx="737100" cy="653400"/>
          </a:xfrm>
          <a:prstGeom prst="ellipse">
            <a:avLst/>
          </a:prstGeom>
          <a:solidFill>
            <a:srgbClr val="BF5700">
              <a:alpha val="96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6"/>
          <p:cNvSpPr/>
          <p:nvPr/>
        </p:nvSpPr>
        <p:spPr>
          <a:xfrm>
            <a:off x="470600" y="3022600"/>
            <a:ext cx="1242600" cy="1167000"/>
          </a:xfrm>
          <a:prstGeom prst="ellipse">
            <a:avLst/>
          </a:prstGeom>
          <a:solidFill>
            <a:srgbClr val="BF5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6"/>
          <p:cNvSpPr/>
          <p:nvPr/>
        </p:nvSpPr>
        <p:spPr>
          <a:xfrm>
            <a:off x="3758025" y="2920138"/>
            <a:ext cx="737100" cy="653400"/>
          </a:xfrm>
          <a:prstGeom prst="ellipse">
            <a:avLst/>
          </a:prstGeom>
          <a:solidFill>
            <a:srgbClr val="BF5700">
              <a:alpha val="96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6"/>
          <p:cNvSpPr/>
          <p:nvPr/>
        </p:nvSpPr>
        <p:spPr>
          <a:xfrm>
            <a:off x="2149275" y="4351425"/>
            <a:ext cx="737100" cy="653400"/>
          </a:xfrm>
          <a:prstGeom prst="ellipse">
            <a:avLst/>
          </a:prstGeom>
          <a:solidFill>
            <a:srgbClr val="BF5700">
              <a:alpha val="98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6"/>
          <p:cNvSpPr/>
          <p:nvPr/>
        </p:nvSpPr>
        <p:spPr>
          <a:xfrm>
            <a:off x="2810600" y="2413450"/>
            <a:ext cx="737100" cy="653400"/>
          </a:xfrm>
          <a:prstGeom prst="ellipse">
            <a:avLst/>
          </a:prstGeom>
          <a:solidFill>
            <a:srgbClr val="BF5700">
              <a:alpha val="35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6"/>
          <p:cNvSpPr txBox="1"/>
          <p:nvPr>
            <p:ph type="title"/>
          </p:nvPr>
        </p:nvSpPr>
        <p:spPr>
          <a:xfrm>
            <a:off x="132975" y="1826800"/>
            <a:ext cx="41916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1" lang="en-US" sz="71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Welcome!</a:t>
            </a:r>
            <a:endParaRPr b="1" sz="7100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406550" y="544425"/>
            <a:ext cx="1141800" cy="1087800"/>
          </a:xfrm>
          <a:prstGeom prst="ellipse">
            <a:avLst/>
          </a:prstGeom>
          <a:solidFill>
            <a:srgbClr val="BF5700">
              <a:alpha val="301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6"/>
          <p:cNvSpPr/>
          <p:nvPr/>
        </p:nvSpPr>
        <p:spPr>
          <a:xfrm>
            <a:off x="870375" y="4351413"/>
            <a:ext cx="737100" cy="653400"/>
          </a:xfrm>
          <a:prstGeom prst="ellipse">
            <a:avLst/>
          </a:prstGeom>
          <a:solidFill>
            <a:srgbClr val="BF5700">
              <a:alpha val="35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6"/>
          <p:cNvSpPr/>
          <p:nvPr/>
        </p:nvSpPr>
        <p:spPr>
          <a:xfrm>
            <a:off x="1607475" y="771725"/>
            <a:ext cx="1242600" cy="1167000"/>
          </a:xfrm>
          <a:prstGeom prst="ellipse">
            <a:avLst/>
          </a:prstGeom>
          <a:solidFill>
            <a:srgbClr val="BF5700">
              <a:alpha val="303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6"/>
          <p:cNvSpPr/>
          <p:nvPr/>
        </p:nvSpPr>
        <p:spPr>
          <a:xfrm>
            <a:off x="1899050" y="3440775"/>
            <a:ext cx="489600" cy="411600"/>
          </a:xfrm>
          <a:prstGeom prst="ellipse">
            <a:avLst/>
          </a:prstGeom>
          <a:solidFill>
            <a:srgbClr val="BF5700">
              <a:alpha val="96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6"/>
          <p:cNvSpPr txBox="1"/>
          <p:nvPr/>
        </p:nvSpPr>
        <p:spPr>
          <a:xfrm>
            <a:off x="6323525" y="2680300"/>
            <a:ext cx="990300" cy="554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MiniPlay goes here.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6"/>
          <p:cNvSpPr txBox="1"/>
          <p:nvPr/>
        </p:nvSpPr>
        <p:spPr>
          <a:xfrm>
            <a:off x="5248325" y="534225"/>
            <a:ext cx="3636300" cy="1108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Join Code: No Square Cap Today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5"/>
          <p:cNvSpPr txBox="1"/>
          <p:nvPr>
            <p:ph type="title"/>
          </p:nvPr>
        </p:nvSpPr>
        <p:spPr>
          <a:xfrm>
            <a:off x="457200" y="423901"/>
            <a:ext cx="8229600" cy="54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drawTruck1() - Parameterize Location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207" name="Google Shape;207;p35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8" name="Google Shape;208;p35"/>
          <p:cNvGraphicFramePr/>
          <p:nvPr/>
        </p:nvGraphicFramePr>
        <p:xfrm>
          <a:off x="2817538" y="174389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{555DC389-C237-4C0A-8500-50833EA97687}</a:tableStyleId>
              </a:tblPr>
              <a:tblGrid>
                <a:gridCol w="612475"/>
                <a:gridCol w="612475"/>
                <a:gridCol w="612475"/>
                <a:gridCol w="612475"/>
                <a:gridCol w="612475"/>
                <a:gridCol w="612475"/>
                <a:gridCol w="612475"/>
                <a:gridCol w="612475"/>
                <a:gridCol w="612475"/>
                <a:gridCol w="612475"/>
              </a:tblGrid>
              <a:tr h="45477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Truck Location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Large Rectangle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Small Rectangle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Left Wheel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Right Wheel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</a:tr>
              <a:tr h="328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28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4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x+70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y+10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x+10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y+40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x+70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y+40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09" name="Google Shape;209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075" y="1505325"/>
            <a:ext cx="2392624" cy="2132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6"/>
          <p:cNvSpPr txBox="1"/>
          <p:nvPr>
            <p:ph type="title"/>
          </p:nvPr>
        </p:nvSpPr>
        <p:spPr>
          <a:xfrm>
            <a:off x="457200" y="423901"/>
            <a:ext cx="8229600" cy="54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drawTruck2() - Parameterize Size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215" name="Google Shape;215;p36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16" name="Google Shape;216;p36"/>
          <p:cNvGraphicFramePr/>
          <p:nvPr/>
        </p:nvGraphicFramePr>
        <p:xfrm>
          <a:off x="3579363" y="18103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{555DC389-C237-4C0A-8500-50833EA97687}</a:tableStyleId>
              </a:tblPr>
              <a:tblGrid>
                <a:gridCol w="676650"/>
                <a:gridCol w="676650"/>
                <a:gridCol w="676650"/>
                <a:gridCol w="676650"/>
                <a:gridCol w="676650"/>
                <a:gridCol w="932875"/>
                <a:gridCol w="970825"/>
              </a:tblGrid>
              <a:tr h="335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Truck Size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Large Rectangle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Small Rectangle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Left Wheel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Right Wheel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w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h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w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h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d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d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?</a:t>
                      </a:r>
                      <a:endParaRPr b="1" sz="18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17" name="Google Shape;217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576700"/>
            <a:ext cx="2571850" cy="2291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7"/>
          <p:cNvSpPr txBox="1"/>
          <p:nvPr>
            <p:ph type="title"/>
          </p:nvPr>
        </p:nvSpPr>
        <p:spPr>
          <a:xfrm>
            <a:off x="457200" y="423901"/>
            <a:ext cx="8229600" cy="54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drawTruck2() - Parameterize Size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223" name="Google Shape;223;p37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4" name="Google Shape;224;p37"/>
          <p:cNvGraphicFramePr/>
          <p:nvPr/>
        </p:nvGraphicFramePr>
        <p:xfrm>
          <a:off x="3579363" y="18103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{555DC389-C237-4C0A-8500-50833EA97687}</a:tableStyleId>
              </a:tblPr>
              <a:tblGrid>
                <a:gridCol w="676650"/>
                <a:gridCol w="676650"/>
                <a:gridCol w="676650"/>
                <a:gridCol w="676650"/>
                <a:gridCol w="676650"/>
                <a:gridCol w="932875"/>
                <a:gridCol w="970825"/>
              </a:tblGrid>
              <a:tr h="335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Truck Size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Large Rectangle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Small Rectangle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Left Wheel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Right Wheel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w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h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w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h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d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d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x=10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2.5x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1.5x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25" name="Google Shape;225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576700"/>
            <a:ext cx="2381494" cy="2122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8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Graphics Example</a:t>
            </a:r>
            <a:endParaRPr/>
          </a:p>
        </p:txBody>
      </p:sp>
      <p:sp>
        <p:nvSpPr>
          <p:cNvPr id="231" name="Google Shape;231;p38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8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a method that draws straight lines to create a shape with a curved appearance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8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Specify the x and y location of the upper left corner of the drawing</a:t>
            </a:r>
            <a:b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the size of the square</a:t>
            </a:r>
            <a:b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contain the drawing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80575" y="2253100"/>
            <a:ext cx="2828926" cy="2836068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8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 txBox="1"/>
          <p:nvPr>
            <p:ph idx="4294967295" type="body"/>
          </p:nvPr>
        </p:nvSpPr>
        <p:spPr>
          <a:xfrm>
            <a:off x="296625" y="1103100"/>
            <a:ext cx="86868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9" name="Google Shape;239;p39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0" name="Google Shape;240;p39"/>
          <p:cNvGraphicFramePr/>
          <p:nvPr/>
        </p:nvGraphicFramePr>
        <p:xfrm>
          <a:off x="296625" y="15676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{555DC389-C237-4C0A-8500-50833EA97687}</a:tableStyleId>
              </a:tblPr>
              <a:tblGrid>
                <a:gridCol w="3151800"/>
                <a:gridCol w="5203500"/>
              </a:tblGrid>
              <a:tr h="235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Method Signature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Description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55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dp.setBackground(Color);</a:t>
                      </a:r>
                      <a:endParaRPr sz="14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Sets color for the canvas.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5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panel.save(filename);</a:t>
                      </a:r>
                      <a:endParaRPr sz="14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Saves the image on the panel to the given file (String).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5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panel.sleep(ms);</a:t>
                      </a:r>
                      <a:endParaRPr sz="14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Pauses the drawing for the given number of milliseconds.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1" name="Google Shape;241;p39"/>
          <p:cNvSpPr txBox="1"/>
          <p:nvPr>
            <p:ph idx="4294967295" type="title"/>
          </p:nvPr>
        </p:nvSpPr>
        <p:spPr>
          <a:xfrm>
            <a:off x="457200" y="507301"/>
            <a:ext cx="8229600" cy="51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 sz="3600"/>
              <a:t>Panel</a:t>
            </a:r>
            <a:r>
              <a:rPr b="0" i="0" lang="en-US" sz="3600"/>
              <a:t> </a:t>
            </a:r>
            <a:r>
              <a:rPr lang="en-US" sz="3600"/>
              <a:t>M</a:t>
            </a:r>
            <a:r>
              <a:rPr b="0" i="0" lang="en-US" sz="3600"/>
              <a:t>ethods</a:t>
            </a:r>
            <a:endParaRPr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0"/>
          <p:cNvSpPr txBox="1"/>
          <p:nvPr>
            <p:ph type="title"/>
          </p:nvPr>
        </p:nvSpPr>
        <p:spPr>
          <a:xfrm>
            <a:off x="457200" y="463951"/>
            <a:ext cx="8229600" cy="6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22221"/>
              <a:buFont typeface="Arial"/>
              <a:buNone/>
            </a:pPr>
            <a:r>
              <a:rPr lang="en-US"/>
              <a:t>Austin Thought of the Day (Friday Only)</a:t>
            </a:r>
            <a:endParaRPr/>
          </a:p>
        </p:txBody>
      </p:sp>
      <p:sp>
        <p:nvSpPr>
          <p:cNvPr id="247" name="Google Shape;247;p40"/>
          <p:cNvSpPr txBox="1"/>
          <p:nvPr>
            <p:ph idx="1" type="body"/>
          </p:nvPr>
        </p:nvSpPr>
        <p:spPr>
          <a:xfrm>
            <a:off x="4508875" y="1460450"/>
            <a:ext cx="4047900" cy="29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8645"/>
              <a:buFont typeface="Arial"/>
              <a:buNone/>
            </a:pPr>
            <a:r>
              <a:rPr lang="en-US" sz="3840">
                <a:solidFill>
                  <a:schemeClr val="dk1"/>
                </a:solidFill>
              </a:rPr>
              <a:t>Olivia Chan</a:t>
            </a:r>
            <a:endParaRPr sz="384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8645"/>
              <a:buFont typeface="Arial"/>
              <a:buNone/>
            </a:pPr>
            <a:r>
              <a:rPr lang="en-US" sz="3840">
                <a:solidFill>
                  <a:schemeClr val="dk1"/>
                </a:solidFill>
              </a:rPr>
              <a:t>Cypress, Texas</a:t>
            </a:r>
            <a:endParaRPr sz="384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3098"/>
              <a:buNone/>
            </a:pPr>
            <a:r>
              <a:t/>
            </a:r>
            <a:endParaRPr sz="2897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66176"/>
              <a:buNone/>
            </a:pPr>
            <a:r>
              <a:rPr lang="en-US"/>
              <a:t>There are dinosaur footprints in Leander that you can just walk right up to. Super cool little day trip to do with friends. </a:t>
            </a:r>
            <a:endParaRPr/>
          </a:p>
        </p:txBody>
      </p:sp>
      <p:sp>
        <p:nvSpPr>
          <p:cNvPr id="248" name="Google Shape;248;p4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49" name="Google Shape;249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6900" y="1850675"/>
            <a:ext cx="2704175" cy="2025525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40"/>
          <p:cNvSpPr txBox="1"/>
          <p:nvPr/>
        </p:nvSpPr>
        <p:spPr>
          <a:xfrm>
            <a:off x="696900" y="3876200"/>
            <a:ext cx="2704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en-US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Photo courtesy of havingfuninthetexassun.com.</a:t>
            </a:r>
            <a:endParaRPr b="0" i="1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1"/>
          <p:cNvSpPr txBox="1"/>
          <p:nvPr>
            <p:ph type="title"/>
          </p:nvPr>
        </p:nvSpPr>
        <p:spPr>
          <a:xfrm>
            <a:off x="685800" y="492000"/>
            <a:ext cx="777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Remember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56" name="Google Shape;256;p41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41"/>
          <p:cNvSpPr txBox="1"/>
          <p:nvPr>
            <p:ph idx="1" type="body"/>
          </p:nvPr>
        </p:nvSpPr>
        <p:spPr>
          <a:xfrm>
            <a:off x="333300" y="1115600"/>
            <a:ext cx="8686800" cy="15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is one week from Wednesday, in the evening, 6:30-8:30pm, WEL 2.224.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2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Java book figure - PRACTICE</a:t>
            </a:r>
            <a:endParaRPr/>
          </a:p>
        </p:txBody>
      </p:sp>
      <p:sp>
        <p:nvSpPr>
          <p:cNvPr id="263" name="Google Shape;263;p42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8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a program that draws the following figure: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drawing panel is size 200x150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 is at (20, 35), size 100x100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cyan background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white "BJP" text at position (70, 55)</a:t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stairs are (red=191, green=118, blue=73)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stair is 9px tall</a:t>
            </a:r>
            <a:endParaRPr/>
          </a:p>
          <a:p>
            <a:pPr indent="-228600" lvl="2" marL="11430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1st stair is 10px wide</a:t>
            </a:r>
            <a:endParaRPr/>
          </a:p>
          <a:p>
            <a:pPr indent="-228600" lvl="2" marL="11430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2nd stair is 20px wide ...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stairs are 10px apart (1 blank pixel between)</a:t>
            </a:r>
            <a:endParaRPr/>
          </a:p>
        </p:txBody>
      </p:sp>
      <p:pic>
        <p:nvPicPr>
          <p:cNvPr id="264" name="Google Shape;264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24700" y="3200400"/>
            <a:ext cx="1514475" cy="1557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4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15200" y="1257300"/>
            <a:ext cx="1212056" cy="1496615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42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3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Java book solution</a:t>
            </a:r>
            <a:endParaRPr/>
          </a:p>
        </p:txBody>
      </p:sp>
      <p:sp>
        <p:nvSpPr>
          <p:cNvPr id="272" name="Google Shape;272;p43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1800"/>
              <a:buNone/>
            </a:pP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Draws a Building Java Programs textbook with DrawingPanel.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import java.awt.*;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Book {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static void main(String[] args) {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DrawingPanel panel = new DrawingPanel(200, 150);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panel.setBackground(Color.WHITE);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Graphics g = panel.getGraphics();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g.setColor(Color.CYAN);       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cyan background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g.fillRect(20, 35, 100, 100);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g.setColor(Color.WHITE);      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white "bjp" text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g.drawString("BJP", 70, 55);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g.setColor(new Color(191, 118, 73));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for (int i = 0; i &lt; 10; i++) {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orange "bricks"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g.fillRect(20, 35 + 10 * i, 10 + 10 * i, 9);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73" name="Google Shape;273;p43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4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Multiple Java books</a:t>
            </a:r>
            <a:endParaRPr/>
          </a:p>
        </p:txBody>
      </p:sp>
      <p:sp>
        <p:nvSpPr>
          <p:cNvPr id="279" name="Google Shape;279;p44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8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Modify the Java book program so that it can draw books at different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positions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 shown below.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 top/left positions: (20, 35), (150, 70), </a:t>
            </a:r>
            <a:b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(300, 10)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drawing panel's new size: 450x180</a:t>
            </a:r>
            <a:endParaRPr/>
          </a:p>
        </p:txBody>
      </p:sp>
      <p:pic>
        <p:nvPicPr>
          <p:cNvPr id="280" name="Google Shape;280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07400" y="1118738"/>
            <a:ext cx="3771900" cy="2025253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44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0" name="Google Shape;140;p27"/>
          <p:cNvCxnSpPr/>
          <p:nvPr/>
        </p:nvCxnSpPr>
        <p:spPr>
          <a:xfrm>
            <a:off x="628650" y="3486150"/>
            <a:ext cx="5619750" cy="0"/>
          </a:xfrm>
          <a:prstGeom prst="straightConnector1">
            <a:avLst/>
          </a:prstGeom>
          <a:noFill/>
          <a:ln cap="flat" cmpd="sng" w="19050">
            <a:solidFill>
              <a:srgbClr val="BF57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p27"/>
          <p:cNvSpPr txBox="1"/>
          <p:nvPr/>
        </p:nvSpPr>
        <p:spPr>
          <a:xfrm>
            <a:off x="548650" y="3920450"/>
            <a:ext cx="7886700" cy="65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1050"/>
              <a:buFont typeface="Arial"/>
              <a:buNone/>
            </a:pPr>
            <a:r>
              <a:rPr b="0" i="0" lang="en-US" sz="1050" u="none" cap="none" strike="noStrike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CAROL RAMSEY</a:t>
            </a:r>
            <a:endParaRPr b="0" i="0" sz="1050" u="none" cap="none" strike="noStrike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1050"/>
              <a:buFont typeface="Arial"/>
              <a:buNone/>
            </a:pPr>
            <a:r>
              <a:rPr lang="en-US" sz="105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GDC 6.318</a:t>
            </a:r>
            <a:endParaRPr b="0" i="0" sz="1050" u="none" cap="none" strike="noStrike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1050"/>
              <a:buFont typeface="Arial"/>
              <a:buNone/>
            </a:pPr>
            <a:r>
              <a:rPr b="0" i="0" lang="en-US" sz="1050" u="none" cap="none" strike="noStrike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ramsey@cs.utexas.edu</a:t>
            </a:r>
            <a:endParaRPr b="0" i="0" sz="1050" u="none" cap="none" strike="noStrike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2" name="Google Shape;142;p27"/>
          <p:cNvSpPr txBox="1"/>
          <p:nvPr/>
        </p:nvSpPr>
        <p:spPr>
          <a:xfrm>
            <a:off x="502920" y="1657350"/>
            <a:ext cx="78867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2800"/>
              <a:buFont typeface="Arial Black"/>
              <a:buNone/>
            </a:pPr>
            <a:r>
              <a:rPr b="1" lang="en-US" sz="400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Day 12 </a:t>
            </a:r>
            <a:endParaRPr b="1" sz="2400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2800"/>
              <a:buFont typeface="Arial Black"/>
              <a:buNone/>
            </a:pPr>
            <a:r>
              <a:rPr b="1" lang="en-US" sz="240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3G.2 Procedural Decomposition w/ Graphics </a:t>
            </a:r>
            <a:endParaRPr b="1" sz="2400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43" name="Google Shape;14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65597" y="-152400"/>
            <a:ext cx="2151186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99968" y="785468"/>
            <a:ext cx="989650" cy="98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45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Multiple books solution</a:t>
            </a:r>
            <a:endParaRPr/>
          </a:p>
        </p:txBody>
      </p:sp>
      <p:sp>
        <p:nvSpPr>
          <p:cNvPr id="287" name="Google Shape;287;p45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 i="0" sz="1800" u="none">
              <a:solidFill>
                <a:srgbClr val="00808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rgbClr val="008080"/>
              </a:buClr>
              <a:buSzPts val="1800"/>
              <a:buNone/>
            </a:pP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Draws many BJP textbooks using parameters.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import java.awt.*;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Book2 {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static void main(String[] args) {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DrawingPanel panel = new DrawingPanel(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450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180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panel.setBackground(Color.WHITE);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Graphics g = panel.getGraphics();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rgbClr val="008080"/>
              </a:buClr>
              <a:buSzPts val="1800"/>
              <a:buNone/>
            </a:pP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        // draw three books at different locations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drawBook(</a:t>
            </a:r>
            <a:r>
              <a:rPr b="1" i="0" lang="en-US" sz="1800" u="none">
                <a:solidFill>
                  <a:srgbClr val="003399"/>
                </a:solidFill>
                <a:latin typeface="Courier New"/>
                <a:ea typeface="Courier New"/>
                <a:cs typeface="Courier New"/>
                <a:sym typeface="Courier New"/>
              </a:rPr>
              <a:t>g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20, 35);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drawBook(</a:t>
            </a:r>
            <a:r>
              <a:rPr b="1" i="0" lang="en-US" sz="1800" u="none">
                <a:solidFill>
                  <a:srgbClr val="003399"/>
                </a:solidFill>
                <a:latin typeface="Courier New"/>
                <a:ea typeface="Courier New"/>
                <a:cs typeface="Courier New"/>
                <a:sym typeface="Courier New"/>
              </a:rPr>
              <a:t>g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150, 70);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drawBook(</a:t>
            </a:r>
            <a:r>
              <a:rPr b="1" i="0" lang="en-US" sz="1800" u="none">
                <a:solidFill>
                  <a:srgbClr val="003399"/>
                </a:solidFill>
                <a:latin typeface="Courier New"/>
                <a:ea typeface="Courier New"/>
                <a:cs typeface="Courier New"/>
                <a:sym typeface="Courier New"/>
              </a:rPr>
              <a:t>g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300, 10);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...</a:t>
            </a:r>
            <a:endParaRPr/>
          </a:p>
        </p:txBody>
      </p:sp>
      <p:sp>
        <p:nvSpPr>
          <p:cNvPr id="288" name="Google Shape;288;p45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6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Multiple books, cont'd.</a:t>
            </a:r>
            <a:endParaRPr/>
          </a:p>
        </p:txBody>
      </p:sp>
      <p:sp>
        <p:nvSpPr>
          <p:cNvPr id="294" name="Google Shape;294;p46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...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rgbClr val="008080"/>
              </a:buClr>
              <a:buSzPts val="1800"/>
              <a:buNone/>
            </a:pP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    // Draws a BJP textbook at the given x/y position.    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static void drawBook(</a:t>
            </a:r>
            <a:r>
              <a:rPr b="1" i="0" lang="en-US" sz="1800" u="none">
                <a:solidFill>
                  <a:srgbClr val="003399"/>
                </a:solidFill>
                <a:latin typeface="Courier New"/>
                <a:ea typeface="Courier New"/>
                <a:cs typeface="Courier New"/>
                <a:sym typeface="Courier New"/>
              </a:rPr>
              <a:t>Graphics g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x, int y) {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g.setColor(Color.CYAN);       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cyan background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g.fillRect(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100, 100);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g.setColor(Color.WHITE);      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white "bjp" text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g.drawString("BJP",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+ 50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 + 20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g.setColor(new Color(191, 118, 73));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for (int i = 0; i &lt; 10; i++) {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orange "bricks"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g.fillRect(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 + 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 * i, 10 * (i + 1), 9);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95" name="Google Shape;295;p46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7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Resizable Java books</a:t>
            </a:r>
            <a:endParaRPr/>
          </a:p>
        </p:txBody>
      </p:sp>
      <p:sp>
        <p:nvSpPr>
          <p:cNvPr id="301" name="Google Shape;301;p47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8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Modify the Java book program so that it can draw books at different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sizes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 shown below.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book sizes: 100x100,  60x60,  200x200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drawing panel's new size: 520x240</a:t>
            </a:r>
            <a:endParaRPr/>
          </a:p>
        </p:txBody>
      </p:sp>
      <p:pic>
        <p:nvPicPr>
          <p:cNvPr id="302" name="Google Shape;302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2943225"/>
            <a:ext cx="3800475" cy="2200275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47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8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Resizable books solution</a:t>
            </a:r>
            <a:endParaRPr/>
          </a:p>
        </p:txBody>
      </p:sp>
      <p:sp>
        <p:nvSpPr>
          <p:cNvPr id="309" name="Google Shape;309;p48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1800"/>
              <a:buNone/>
            </a:pP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Draws many sized BJP textbooks using parameters.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import java.awt.*;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Book3 {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static void main(String[] args) {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DrawingPanel panel = new DrawingPanel(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520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240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panel.setBackground(Color.WHITE);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Graphics g = panel.getGraphics();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rgbClr val="008080"/>
              </a:buClr>
              <a:buSzPts val="1800"/>
              <a:buNone/>
            </a:pP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        // draw three books at different locations/sizes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drawBook(g,  20, 35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100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drawBook(g, 150, 70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 60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drawBook(g, 300, 10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200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...</a:t>
            </a:r>
            <a:endParaRPr/>
          </a:p>
        </p:txBody>
      </p:sp>
      <p:sp>
        <p:nvSpPr>
          <p:cNvPr id="310" name="Google Shape;310;p48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9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Resizable solution, cont'd.</a:t>
            </a:r>
            <a:endParaRPr/>
          </a:p>
        </p:txBody>
      </p:sp>
      <p:sp>
        <p:nvSpPr>
          <p:cNvPr id="316" name="Google Shape;316;p49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...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rgbClr val="008080"/>
              </a:buClr>
              <a:buSzPts val="1800"/>
              <a:buNone/>
            </a:pP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    // Draws a book of the given size at the given position.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0" i="0" lang="en-US" sz="16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static void drawBook(Graphics g, int x, int y, </a:t>
            </a:r>
            <a:r>
              <a:rPr b="1" i="0" lang="en-US" sz="1600" u="none">
                <a:solidFill>
                  <a:srgbClr val="003399"/>
                </a:solidFill>
                <a:latin typeface="Courier New"/>
                <a:ea typeface="Courier New"/>
                <a:cs typeface="Courier New"/>
                <a:sym typeface="Courier New"/>
              </a:rPr>
              <a:t>int size</a:t>
            </a:r>
            <a:r>
              <a:rPr b="0" i="0" lang="en-US" sz="16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g.setColor(Color.CYAN);       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cyan background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g.fillRect(x, y,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g.setColor(Color.WHITE);      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white "bjp" text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g.drawString("BJP", x +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size/2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y +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size/5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g.setColor(new Color(191, 118, 73));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for (int i = 0; i &lt; 10; i++) {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orange "bricks"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g.fillRect(x,             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x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y +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size/10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* i,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y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size/10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* (i + 1),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width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</a:t>
            </a: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size/10</a:t>
            </a: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- 1);       </a:t>
            </a:r>
            <a:r>
              <a:rPr b="1" i="0" lang="en-US" sz="18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// height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-342900" lvl="0" marL="34290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317" name="Google Shape;317;p49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0"/>
          <p:cNvSpPr txBox="1"/>
          <p:nvPr>
            <p:ph type="title"/>
          </p:nvPr>
        </p:nvSpPr>
        <p:spPr>
          <a:xfrm>
            <a:off x="457200" y="347965"/>
            <a:ext cx="82296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ourier New"/>
              <a:buNone/>
            </a:pPr>
            <a:r>
              <a:rPr b="0" i="0" lang="en-US" sz="440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endParaRPr/>
          </a:p>
        </p:txBody>
      </p:sp>
      <p:sp>
        <p:nvSpPr>
          <p:cNvPr id="323" name="Google Shape;323;p50"/>
          <p:cNvSpPr txBox="1"/>
          <p:nvPr>
            <p:ph idx="1" type="body"/>
          </p:nvPr>
        </p:nvSpPr>
        <p:spPr>
          <a:xfrm>
            <a:off x="457200" y="1328738"/>
            <a:ext cx="82296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Objects that represent arbitrary shapes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8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points to a </a:t>
            </a:r>
            <a:r>
              <a:rPr b="0" i="0" lang="en-US" sz="32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Polygon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using its </a:t>
            </a:r>
            <a:r>
              <a:rPr b="0" i="0" lang="en-US" sz="32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addPoint(</a:t>
            </a: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32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0" i="0" lang="en-US" sz="32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method.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8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b="0" i="0" lang="en-US" sz="24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DrawingPanel p = new DrawingPanel(100, 100);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b="0" i="0" lang="en-US" sz="24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Graphics g = p.getGraphics();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b="0" i="0" lang="en-US" sz="24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g.setColor(Color.GREEN);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b="1" i="0" lang="en-US" sz="24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Polygon poly = new Polygon();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b="1" i="0" lang="en-US" sz="24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poly.addPoint(10, 90);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b="1" i="0" lang="en-US" sz="24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poly.addPoint(50, 10);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b="1" i="0" lang="en-US" sz="24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poly.addPoint(90, 90);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b="1" i="0" lang="en-US" sz="24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g.fillPolygon(poly);</a:t>
            </a:r>
            <a:endParaRPr/>
          </a:p>
        </p:txBody>
      </p:sp>
      <p:pic>
        <p:nvPicPr>
          <p:cNvPr id="324" name="Google Shape;324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77000" y="3003947"/>
            <a:ext cx="1629965" cy="1994297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50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" name="Google Shape;331;p51"/>
          <p:cNvGrpSpPr/>
          <p:nvPr/>
        </p:nvGrpSpPr>
        <p:grpSpPr>
          <a:xfrm>
            <a:off x="4913813" y="475575"/>
            <a:ext cx="4126512" cy="4583250"/>
            <a:chOff x="4913813" y="475575"/>
            <a:chExt cx="4126512" cy="4583250"/>
          </a:xfrm>
        </p:grpSpPr>
        <p:sp>
          <p:nvSpPr>
            <p:cNvPr id="332" name="Google Shape;332;p51"/>
            <p:cNvSpPr/>
            <p:nvPr/>
          </p:nvSpPr>
          <p:spPr>
            <a:xfrm>
              <a:off x="5713000" y="1197975"/>
              <a:ext cx="1242600" cy="1167000"/>
            </a:xfrm>
            <a:prstGeom prst="ellipse">
              <a:avLst/>
            </a:prstGeom>
            <a:solidFill>
              <a:srgbClr val="BF5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51"/>
            <p:cNvSpPr/>
            <p:nvPr/>
          </p:nvSpPr>
          <p:spPr>
            <a:xfrm>
              <a:off x="6117700" y="3161925"/>
              <a:ext cx="737100" cy="653400"/>
            </a:xfrm>
            <a:prstGeom prst="ellipse">
              <a:avLst/>
            </a:prstGeom>
            <a:solidFill>
              <a:srgbClr val="BF5700">
                <a:alpha val="35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51"/>
            <p:cNvSpPr/>
            <p:nvPr/>
          </p:nvSpPr>
          <p:spPr>
            <a:xfrm>
              <a:off x="7121100" y="1405675"/>
              <a:ext cx="737100" cy="653400"/>
            </a:xfrm>
            <a:prstGeom prst="ellipse">
              <a:avLst/>
            </a:prstGeom>
            <a:solidFill>
              <a:srgbClr val="BF5700">
                <a:alpha val="55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51"/>
            <p:cNvSpPr/>
            <p:nvPr/>
          </p:nvSpPr>
          <p:spPr>
            <a:xfrm>
              <a:off x="7381625" y="2561275"/>
              <a:ext cx="737100" cy="653400"/>
            </a:xfrm>
            <a:prstGeom prst="ellipse">
              <a:avLst/>
            </a:prstGeom>
            <a:solidFill>
              <a:srgbClr val="BF5700">
                <a:alpha val="960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51"/>
            <p:cNvSpPr/>
            <p:nvPr/>
          </p:nvSpPr>
          <p:spPr>
            <a:xfrm>
              <a:off x="4913813" y="3600900"/>
              <a:ext cx="737100" cy="653400"/>
            </a:xfrm>
            <a:prstGeom prst="ellipse">
              <a:avLst/>
            </a:prstGeom>
            <a:solidFill>
              <a:srgbClr val="BF5700">
                <a:alpha val="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51"/>
            <p:cNvSpPr/>
            <p:nvPr/>
          </p:nvSpPr>
          <p:spPr>
            <a:xfrm>
              <a:off x="7561375" y="892075"/>
              <a:ext cx="1242600" cy="1167000"/>
            </a:xfrm>
            <a:prstGeom prst="ellipse">
              <a:avLst/>
            </a:prstGeom>
            <a:solidFill>
              <a:srgbClr val="BF5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51"/>
            <p:cNvSpPr/>
            <p:nvPr/>
          </p:nvSpPr>
          <p:spPr>
            <a:xfrm>
              <a:off x="7069625" y="823675"/>
              <a:ext cx="1970700" cy="1817400"/>
            </a:xfrm>
            <a:prstGeom prst="ellipse">
              <a:avLst/>
            </a:prstGeom>
            <a:solidFill>
              <a:srgbClr val="BF5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lang="en-US" sz="2200">
                  <a:latin typeface="Comfortaa"/>
                  <a:ea typeface="Comfortaa"/>
                  <a:cs typeface="Comfortaa"/>
                  <a:sym typeface="Comfortaa"/>
                </a:rPr>
                <a:t>You Belong Here</a:t>
              </a:r>
              <a:endParaRPr b="1" i="0" sz="22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339" name="Google Shape;339;p51"/>
            <p:cNvSpPr/>
            <p:nvPr/>
          </p:nvSpPr>
          <p:spPr>
            <a:xfrm>
              <a:off x="6270100" y="475575"/>
              <a:ext cx="1141800" cy="1087800"/>
            </a:xfrm>
            <a:prstGeom prst="ellipse">
              <a:avLst/>
            </a:prstGeom>
            <a:solidFill>
              <a:srgbClr val="BF5700">
                <a:alpha val="3019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51"/>
            <p:cNvSpPr/>
            <p:nvPr/>
          </p:nvSpPr>
          <p:spPr>
            <a:xfrm>
              <a:off x="6320575" y="4077550"/>
              <a:ext cx="737100" cy="653400"/>
            </a:xfrm>
            <a:prstGeom prst="ellipse">
              <a:avLst/>
            </a:prstGeom>
            <a:solidFill>
              <a:srgbClr val="BF5700">
                <a:alpha val="960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51"/>
            <p:cNvSpPr/>
            <p:nvPr/>
          </p:nvSpPr>
          <p:spPr>
            <a:xfrm>
              <a:off x="6868350" y="3214675"/>
              <a:ext cx="1242600" cy="1167000"/>
            </a:xfrm>
            <a:prstGeom prst="ellipse">
              <a:avLst/>
            </a:prstGeom>
            <a:solidFill>
              <a:srgbClr val="BF5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51"/>
            <p:cNvSpPr/>
            <p:nvPr/>
          </p:nvSpPr>
          <p:spPr>
            <a:xfrm>
              <a:off x="5105275" y="2622125"/>
              <a:ext cx="737100" cy="653400"/>
            </a:xfrm>
            <a:prstGeom prst="ellipse">
              <a:avLst/>
            </a:prstGeom>
            <a:solidFill>
              <a:srgbClr val="BF5700">
                <a:alpha val="960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51"/>
            <p:cNvSpPr/>
            <p:nvPr/>
          </p:nvSpPr>
          <p:spPr>
            <a:xfrm>
              <a:off x="6270550" y="4405425"/>
              <a:ext cx="737100" cy="653400"/>
            </a:xfrm>
            <a:prstGeom prst="ellipse">
              <a:avLst/>
            </a:prstGeom>
            <a:solidFill>
              <a:srgbClr val="BF5700">
                <a:alpha val="98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51"/>
            <p:cNvSpPr/>
            <p:nvPr/>
          </p:nvSpPr>
          <p:spPr>
            <a:xfrm>
              <a:off x="6955600" y="1968725"/>
              <a:ext cx="737100" cy="653400"/>
            </a:xfrm>
            <a:prstGeom prst="ellipse">
              <a:avLst/>
            </a:prstGeom>
            <a:solidFill>
              <a:srgbClr val="BF5700">
                <a:alpha val="35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5" name="Google Shape;345;p51"/>
          <p:cNvSpPr txBox="1"/>
          <p:nvPr>
            <p:ph type="title"/>
          </p:nvPr>
        </p:nvSpPr>
        <p:spPr>
          <a:xfrm>
            <a:off x="457200" y="463951"/>
            <a:ext cx="8229600" cy="6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22222"/>
              <a:buFont typeface="Arial"/>
              <a:buNone/>
            </a:pPr>
            <a:r>
              <a:rPr lang="en-US"/>
              <a:t>Remember</a:t>
            </a:r>
            <a:endParaRPr/>
          </a:p>
        </p:txBody>
      </p:sp>
      <p:sp>
        <p:nvSpPr>
          <p:cNvPr id="346" name="Google Shape;346;p51"/>
          <p:cNvSpPr txBox="1"/>
          <p:nvPr>
            <p:ph idx="1" type="body"/>
          </p:nvPr>
        </p:nvSpPr>
        <p:spPr>
          <a:xfrm>
            <a:off x="457200" y="1243800"/>
            <a:ext cx="5097600" cy="38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No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47" name="Google Shape;347;p5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457200" y="463951"/>
            <a:ext cx="8229600" cy="6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22222"/>
              <a:buFont typeface="Arial"/>
              <a:buNone/>
            </a:pPr>
            <a:r>
              <a:rPr lang="en-US"/>
              <a:t>Announcements</a:t>
            </a:r>
            <a:endParaRPr/>
          </a:p>
        </p:txBody>
      </p:sp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457200" y="1159575"/>
            <a:ext cx="8229600" cy="38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28282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en-US"/>
              <a:t>Our goal: Return exams in Section on Monday.</a:t>
            </a:r>
            <a:endParaRPr/>
          </a:p>
          <a:p>
            <a:pPr indent="-228282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en-US"/>
              <a:t>Y’all will have rubric, can ask questions, fill in the gaps.</a:t>
            </a:r>
            <a:endParaRPr/>
          </a:p>
          <a:p>
            <a:pPr indent="-228282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en-US"/>
              <a:t>Grading adjustments:</a:t>
            </a:r>
            <a:endParaRPr/>
          </a:p>
          <a:p>
            <a:pPr indent="-317182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en-US"/>
              <a:t>Are very rare. </a:t>
            </a:r>
            <a:endParaRPr/>
          </a:p>
          <a:p>
            <a:pPr indent="-317182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en-US"/>
              <a:t>Rubrics are reviewed and verified.</a:t>
            </a:r>
            <a:endParaRPr/>
          </a:p>
          <a:p>
            <a:pPr indent="-317182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en-US"/>
              <a:t>Only adjustments are for when there was a mistake in applying the rubric.</a:t>
            </a:r>
            <a:endParaRPr/>
          </a:p>
          <a:p>
            <a:pPr indent="-317182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en-US"/>
              <a:t>If you think there is a mistake, you must:</a:t>
            </a:r>
            <a:endParaRPr/>
          </a:p>
          <a:p>
            <a:pPr indent="-317182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Notify the TA before you leave Section.</a:t>
            </a:r>
            <a:endParaRPr/>
          </a:p>
          <a:p>
            <a:pPr indent="-317182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Return your test to the TA.</a:t>
            </a:r>
            <a:endParaRPr/>
          </a:p>
          <a:p>
            <a:pPr indent="-317182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Email the TA during Section with a photo of the </a:t>
            </a:r>
            <a:r>
              <a:rPr lang="en-US"/>
              <a:t>issue and w</a:t>
            </a:r>
            <a:r>
              <a:rPr lang="en-US"/>
              <a:t>hy you think the rubric was applied incorrectly.</a:t>
            </a:r>
            <a:endParaRPr/>
          </a:p>
          <a:p>
            <a:pPr indent="-317182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The TA will evaluate the request at a later time and send you and update. </a:t>
            </a:r>
            <a:endParaRPr/>
          </a:p>
        </p:txBody>
      </p:sp>
      <p:sp>
        <p:nvSpPr>
          <p:cNvPr id="152" name="Google Shape;152;p2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title"/>
          </p:nvPr>
        </p:nvSpPr>
        <p:spPr>
          <a:xfrm>
            <a:off x="457200" y="463951"/>
            <a:ext cx="8229600" cy="620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if I Didn’t Do Well?</a:t>
            </a:r>
            <a:endParaRPr/>
          </a:p>
        </p:txBody>
      </p:sp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457200" y="1159575"/>
            <a:ext cx="8229600" cy="352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Make adjustments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Amount of time or Quality Time?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The Basics - Lecture + Section + Practice Problems + Practice Tests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The Extras - Study Groups, Group Tutorials, Newbies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Sign up for Office Hours with me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/>
          <p:nvPr>
            <p:ph type="title"/>
          </p:nvPr>
        </p:nvSpPr>
        <p:spPr>
          <a:xfrm>
            <a:off x="457200" y="463951"/>
            <a:ext cx="8229600" cy="620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Programming Assignment Directions</a:t>
            </a:r>
            <a:endParaRPr/>
          </a:p>
        </p:txBody>
      </p:sp>
      <p:sp>
        <p:nvSpPr>
          <p:cNvPr id="167" name="Google Shape;167;p30"/>
          <p:cNvSpPr txBox="1"/>
          <p:nvPr>
            <p:ph idx="1" type="body"/>
          </p:nvPr>
        </p:nvSpPr>
        <p:spPr>
          <a:xfrm>
            <a:off x="457200" y="1159575"/>
            <a:ext cx="8229600" cy="620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Less detail, refer to Assignment 2 if needed.</a:t>
            </a:r>
            <a:endParaRPr/>
          </a:p>
        </p:txBody>
      </p:sp>
      <p:sp>
        <p:nvSpPr>
          <p:cNvPr id="168" name="Google Shape;168;p3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9" name="Google Shape;16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9200" y="1855200"/>
            <a:ext cx="7280628" cy="305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5" name="Google Shape;175;p31"/>
          <p:cNvCxnSpPr/>
          <p:nvPr/>
        </p:nvCxnSpPr>
        <p:spPr>
          <a:xfrm flipH="1" rot="10800000">
            <a:off x="628650" y="3463950"/>
            <a:ext cx="7818000" cy="22200"/>
          </a:xfrm>
          <a:prstGeom prst="straightConnector1">
            <a:avLst/>
          </a:prstGeom>
          <a:noFill/>
          <a:ln cap="flat" cmpd="sng" w="19050">
            <a:solidFill>
              <a:srgbClr val="BF57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6" name="Google Shape;176;p31"/>
          <p:cNvSpPr txBox="1"/>
          <p:nvPr/>
        </p:nvSpPr>
        <p:spPr>
          <a:xfrm>
            <a:off x="502920" y="1657350"/>
            <a:ext cx="78867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2800"/>
              <a:buFont typeface="Arial Black"/>
              <a:buNone/>
            </a:pPr>
            <a:r>
              <a:rPr b="1" lang="en-US" sz="400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3G.2 </a:t>
            </a:r>
            <a:endParaRPr b="1" sz="4000">
              <a:solidFill>
                <a:srgbClr val="BF5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BF5700"/>
              </a:buClr>
              <a:buSzPts val="2800"/>
              <a:buFont typeface="Arial Black"/>
              <a:buNone/>
            </a:pPr>
            <a:r>
              <a:rPr b="1" lang="en-US" sz="4000">
                <a:solidFill>
                  <a:srgbClr val="BF5700"/>
                </a:solidFill>
                <a:latin typeface="Arial Black"/>
                <a:ea typeface="Arial Black"/>
                <a:cs typeface="Arial Black"/>
                <a:sym typeface="Arial Black"/>
              </a:rPr>
              <a:t>Procedural Decomposition with Graphics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2"/>
          <p:cNvSpPr txBox="1"/>
          <p:nvPr>
            <p:ph type="title"/>
          </p:nvPr>
        </p:nvSpPr>
        <p:spPr>
          <a:xfrm>
            <a:off x="457200" y="399050"/>
            <a:ext cx="82296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>
                <a:solidFill>
                  <a:srgbClr val="000000"/>
                </a:solidFill>
              </a:rPr>
              <a:t>Drawing with Loops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82" name="Google Shape;182;p32"/>
          <p:cNvSpPr txBox="1"/>
          <p:nvPr>
            <p:ph idx="1" type="body"/>
          </p:nvPr>
        </p:nvSpPr>
        <p:spPr>
          <a:xfrm>
            <a:off x="152400" y="857250"/>
            <a:ext cx="8686800" cy="38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expressions can use the loop counter variable:</a:t>
            </a:r>
            <a:endParaRPr b="0" i="0" sz="7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rtl="0" algn="l">
              <a:lnSpc>
                <a:spcPct val="7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None/>
            </a:pP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panel.setBackground(Color.YELLOW);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None/>
            </a:pP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g.setColor(Color.RED);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None/>
            </a:pPr>
            <a:r>
              <a:rPr b="1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 (int i = 1; i &lt;= 10; i++) {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40"/>
              </a:spcBef>
              <a:spcAft>
                <a:spcPts val="0"/>
              </a:spcAft>
              <a:buClr>
                <a:srgbClr val="008080"/>
              </a:buClr>
              <a:buSzPts val="1700"/>
              <a:buFont typeface="Courier New"/>
              <a:buNone/>
            </a:pPr>
            <a:r>
              <a:rPr b="1" i="0" lang="en-US" sz="1700" u="none">
                <a:solidFill>
                  <a:srgbClr val="008080"/>
                </a:solidFill>
                <a:latin typeface="Courier New"/>
                <a:ea typeface="Courier New"/>
                <a:cs typeface="Courier New"/>
                <a:sym typeface="Courier New"/>
              </a:rPr>
              <a:t>    //                   x      y        w   h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None/>
            </a:pP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g.fillOval(100 + </a:t>
            </a:r>
            <a:r>
              <a:rPr b="1" i="0" lang="en-US" sz="1700" u="none">
                <a:solidFill>
                  <a:srgbClr val="003399"/>
                </a:solidFill>
                <a:latin typeface="Courier New"/>
                <a:ea typeface="Courier New"/>
                <a:cs typeface="Courier New"/>
                <a:sym typeface="Courier New"/>
              </a:rPr>
              <a:t>20 * i</a:t>
            </a: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5 + </a:t>
            </a:r>
            <a:r>
              <a:rPr b="1" i="0" lang="en-US" sz="1700" u="none">
                <a:solidFill>
                  <a:srgbClr val="003399"/>
                </a:solidFill>
                <a:latin typeface="Courier New"/>
                <a:ea typeface="Courier New"/>
                <a:cs typeface="Courier New"/>
                <a:sym typeface="Courier New"/>
              </a:rPr>
              <a:t>20 * i</a:t>
            </a:r>
            <a:r>
              <a:rPr b="0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50, 50);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None/>
            </a:pPr>
            <a:r>
              <a:rPr b="1" i="0" lang="en-US" sz="17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7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Nested loops can be used with graphics:</a:t>
            </a:r>
            <a:endParaRPr sz="3000"/>
          </a:p>
          <a:p>
            <a:pPr indent="-285750" lvl="1" marL="742950" rtl="0" algn="l">
              <a:lnSpc>
                <a:spcPct val="7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rtl="0" algn="l">
              <a:lnSpc>
                <a:spcPct val="7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g.setColor(Color.BLUE);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rtl="0" algn="l">
              <a:lnSpc>
                <a:spcPct val="7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 (int x = 1; x &lt;= 4; x++) {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(int y = 1; y &lt;= 9; y++) {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0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g.drawString("Java", x * 40, y * 25);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i="0" lang="en-US" sz="18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pic>
        <p:nvPicPr>
          <p:cNvPr id="183" name="Google Shape;183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1537097"/>
            <a:ext cx="1257300" cy="1148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16787" y="3314700"/>
            <a:ext cx="1259681" cy="1528763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32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3"/>
          <p:cNvSpPr txBox="1"/>
          <p:nvPr>
            <p:ph idx="1" type="body"/>
          </p:nvPr>
        </p:nvSpPr>
        <p:spPr>
          <a:xfrm>
            <a:off x="296450" y="2193200"/>
            <a:ext cx="4007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/>
              <a:t>Day 12 Practice</a:t>
            </a:r>
            <a:endParaRPr/>
          </a:p>
        </p:txBody>
      </p:sp>
      <p:sp>
        <p:nvSpPr>
          <p:cNvPr id="192" name="Google Shape;192;p33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3" name="Google Shape;19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8950" y="1189153"/>
            <a:ext cx="3671049" cy="322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4"/>
          <p:cNvSpPr txBox="1"/>
          <p:nvPr>
            <p:ph type="title"/>
          </p:nvPr>
        </p:nvSpPr>
        <p:spPr>
          <a:xfrm>
            <a:off x="457200" y="423901"/>
            <a:ext cx="8229600" cy="54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drawTruck1() - Parameterize Location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199" name="Google Shape;199;p34"/>
          <p:cNvSpPr txBox="1"/>
          <p:nvPr/>
        </p:nvSpPr>
        <p:spPr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0" name="Google Shape;200;p34"/>
          <p:cNvGraphicFramePr/>
          <p:nvPr/>
        </p:nvGraphicFramePr>
        <p:xfrm>
          <a:off x="2789138" y="184151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{555DC389-C237-4C0A-8500-50833EA97687}</a:tableStyleId>
              </a:tblPr>
              <a:tblGrid>
                <a:gridCol w="608125"/>
                <a:gridCol w="608125"/>
                <a:gridCol w="608125"/>
                <a:gridCol w="608125"/>
                <a:gridCol w="608125"/>
                <a:gridCol w="608125"/>
                <a:gridCol w="608125"/>
                <a:gridCol w="608125"/>
                <a:gridCol w="608125"/>
                <a:gridCol w="608125"/>
              </a:tblGrid>
              <a:tr h="5486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Truck Location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Large Rectangle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Small Rectangle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Left </a:t>
                      </a:r>
                      <a:endParaRPr b="1" sz="12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Wheel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Right Wheel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 hMerge="1"/>
              </a:tr>
              <a:tr h="39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y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x+70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F57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01" name="Google Shape;201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400" y="1596137"/>
            <a:ext cx="2392624" cy="2132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6-9 White Backgrou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6-9 White Backgrou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6-9 White Backgrou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